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319" r:id="rId2"/>
    <p:sldId id="257" r:id="rId3"/>
    <p:sldId id="258" r:id="rId4"/>
    <p:sldId id="324" r:id="rId5"/>
    <p:sldId id="325" r:id="rId6"/>
    <p:sldId id="326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259" r:id="rId15"/>
    <p:sldId id="327" r:id="rId16"/>
    <p:sldId id="260" r:id="rId17"/>
    <p:sldId id="261" r:id="rId18"/>
    <p:sldId id="262" r:id="rId19"/>
    <p:sldId id="371" r:id="rId20"/>
    <p:sldId id="372" r:id="rId21"/>
    <p:sldId id="373" r:id="rId22"/>
    <p:sldId id="374" r:id="rId23"/>
    <p:sldId id="375" r:id="rId24"/>
    <p:sldId id="263" r:id="rId25"/>
    <p:sldId id="376" r:id="rId26"/>
    <p:sldId id="264" r:id="rId27"/>
    <p:sldId id="265" r:id="rId28"/>
    <p:sldId id="266" r:id="rId29"/>
    <p:sldId id="328" r:id="rId30"/>
    <p:sldId id="267" r:id="rId31"/>
    <p:sldId id="268" r:id="rId32"/>
    <p:sldId id="377" r:id="rId33"/>
    <p:sldId id="378" r:id="rId34"/>
    <p:sldId id="379" r:id="rId35"/>
    <p:sldId id="380" r:id="rId36"/>
    <p:sldId id="381" r:id="rId37"/>
    <p:sldId id="329" r:id="rId38"/>
    <p:sldId id="269" r:id="rId39"/>
    <p:sldId id="382" r:id="rId40"/>
    <p:sldId id="383" r:id="rId41"/>
    <p:sldId id="384" r:id="rId42"/>
    <p:sldId id="385" r:id="rId43"/>
    <p:sldId id="330" r:id="rId44"/>
    <p:sldId id="271" r:id="rId45"/>
    <p:sldId id="273" r:id="rId46"/>
    <p:sldId id="274" r:id="rId47"/>
    <p:sldId id="275" r:id="rId48"/>
    <p:sldId id="331" r:id="rId49"/>
    <p:sldId id="332" r:id="rId50"/>
    <p:sldId id="386" r:id="rId51"/>
    <p:sldId id="333" r:id="rId52"/>
    <p:sldId id="334" r:id="rId53"/>
    <p:sldId id="335" r:id="rId5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25" autoAdjust="0"/>
  </p:normalViewPr>
  <p:slideViewPr>
    <p:cSldViewPr snapToGrid="0">
      <p:cViewPr varScale="1">
        <p:scale>
          <a:sx n="63" d="100"/>
          <a:sy n="63" d="100"/>
        </p:scale>
        <p:origin x="-5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933823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889638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4658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006228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76501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03058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645824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742357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753414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649617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8944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292917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364578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616313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814513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1023657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607477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7495145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9607592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15692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8362108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0712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0580637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7937072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5471762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8709348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08243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5310818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68589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6281912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04535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71501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426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17328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7567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A8999F-FF83-4B24-A528-7AFE594C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68118D4C-E16B-4C32-B954-B9AF80BB9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2475" cy="914400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38100" algn="ctr">
                <a:solidFill>
                  <a:srgbClr val="F2F2F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DC06FFF2-F998-4C9B-A37A-45A46139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21080"/>
            <a:ext cx="4689258" cy="7131790"/>
          </a:xfrm>
          <a:prstGeom prst="rect">
            <a:avLst/>
          </a:prstGeom>
          <a:solidFill>
            <a:srgbClr val="3FB04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FA06B43B-77D4-4B84-A6C0-E0EEA124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9" y="209529"/>
            <a:ext cx="9205548" cy="83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052B11AC-760C-4950-AA1B-E0B7D28C3DD6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2360251" y="1965960"/>
            <a:ext cx="7225710" cy="31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lgerian" panose="04020705040A02060702" pitchFamily="8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lgerian" panose="04020705040A02060702" pitchFamily="82" charset="0"/>
              </a:rPr>
              <a:t>Alpha Kappa Alpha Sorority, Inc</a:t>
            </a:r>
            <a:r>
              <a:rPr lang="en-US" altLang="en-US" sz="2000" b="1" dirty="0">
                <a:solidFill>
                  <a:srgbClr val="FFFFFF"/>
                </a:solidFill>
                <a:latin typeface="Algerian" panose="04020705040A02060702" pitchFamily="82" charset="0"/>
              </a:rPr>
              <a:t>orporated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lgerian" panose="04020705040A02060702" pitchFamily="8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  <a:latin typeface="Algerian" panose="04020705040A02060702" pitchFamily="82" charset="0"/>
              </a:rPr>
              <a:t>The </a:t>
            </a:r>
            <a:r>
              <a:rPr lang="en-US" altLang="en-US" sz="2000" b="1" dirty="0" err="1">
                <a:solidFill>
                  <a:srgbClr val="FFFFFF"/>
                </a:solidFill>
                <a:latin typeface="Algerian" panose="04020705040A02060702" pitchFamily="82" charset="0"/>
              </a:rPr>
              <a:t>GaMma</a:t>
            </a:r>
            <a:r>
              <a:rPr lang="en-US" altLang="en-US" sz="2000" b="1" dirty="0">
                <a:solidFill>
                  <a:srgbClr val="FFFFFF"/>
                </a:solidFill>
                <a:latin typeface="Algerian" panose="04020705040A02060702" pitchFamily="82" charset="0"/>
              </a:rPr>
              <a:t> Nu Omega Chapter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  <a:latin typeface="Algerian" panose="04020705040A02060702" pitchFamily="82" charset="0"/>
              </a:rPr>
              <a:t>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  <a:latin typeface="Algerian" panose="04020705040A02060702" pitchFamily="82" charset="0"/>
              </a:rPr>
              <a:t>The Pink and green community service foundation, incorporated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lgerian" panose="04020705040A02060702" pitchFamily="82" charset="0"/>
              </a:rPr>
              <a:t>Presents….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lgerian" panose="04020705040A02060702" pitchFamily="8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lgerian" panose="04020705040A02060702" pitchFamily="8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lgerian" panose="04020705040A02060702" pitchFamily="82" charset="0"/>
              </a:rPr>
              <a:t> 2019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lgerian" panose="04020705040A02060702" pitchFamily="82" charset="0"/>
              </a:rPr>
              <a:t>Scholarship Recipients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lgerian" panose="04020705040A02060702" pitchFamily="82" charset="0"/>
              </a:rPr>
              <a:t>Recognition </a:t>
            </a:r>
            <a:r>
              <a:rPr lang="en-US" altLang="en-US" sz="3600" b="1" dirty="0">
                <a:solidFill>
                  <a:srgbClr val="FFFFFF"/>
                </a:solidFill>
                <a:latin typeface="Algerian" panose="04020705040A02060702" pitchFamily="82" charset="0"/>
              </a:rPr>
              <a:t>Program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="" xmlns:a16="http://schemas.microsoft.com/office/drawing/2014/main" id="{F3A0139F-38E1-4343-87AC-6218C0884E73}"/>
              </a:ext>
            </a:extLst>
          </p:cNvPr>
          <p:cNvSpPr txBox="1">
            <a:spLocks noChangeArrowheads="1" noChangeShapeType="1"/>
          </p:cNvSpPr>
          <p:nvPr/>
        </p:nvSpPr>
        <p:spPr bwMode="auto">
          <a:xfrm>
            <a:off x="4469571" y="7043981"/>
            <a:ext cx="5600700" cy="1485900"/>
          </a:xfrm>
          <a:prstGeom prst="rect">
            <a:avLst/>
          </a:prstGeom>
          <a:noFill/>
          <a:ln w="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Sunday, June 23, 2019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Four o’clock in the Afternoon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Brookland Baptist Church Northeast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sto MT" panose="02040603050505030304" pitchFamily="18" charset="0"/>
              </a:rPr>
              <a:t>1203 Summit Parkway, Columbia, SC 29229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61327" y="670560"/>
            <a:ext cx="1720034" cy="910278"/>
            <a:chOff x="9161326" y="353144"/>
            <a:chExt cx="2496185" cy="1227694"/>
          </a:xfrm>
        </p:grpSpPr>
        <p:pic>
          <p:nvPicPr>
            <p:cNvPr id="19" name="Picture 1">
              <a:extLst>
                <a:ext uri="{FF2B5EF4-FFF2-40B4-BE49-F238E27FC236}">
                  <a16:creationId xmlns="" xmlns:a16="http://schemas.microsoft.com/office/drawing/2014/main" id="{F66AFA03-320E-4D7E-B278-138F3F687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326" y="361638"/>
              <a:ext cx="127952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0851" y="353144"/>
              <a:ext cx="1216660" cy="1216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71527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err="1" smtClean="0"/>
              <a:t>Christal</a:t>
            </a:r>
            <a:r>
              <a:rPr lang="en-US" dirty="0" smtClean="0"/>
              <a:t> </a:t>
            </a:r>
            <a:r>
              <a:rPr lang="en-US" dirty="0" err="1"/>
              <a:t>Coard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W J Keenan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34864" y="4084320"/>
            <a:ext cx="4021011" cy="268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52" y="2880360"/>
            <a:ext cx="1807211" cy="254116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3912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Abigail </a:t>
            </a:r>
            <a:r>
              <a:rPr lang="en-US" dirty="0"/>
              <a:t>Daniel-Perez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Westwood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829006"/>
            <a:ext cx="3019816" cy="201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5" y="2926080"/>
            <a:ext cx="1789084" cy="255642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44425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Deborah </a:t>
            </a:r>
            <a:r>
              <a:rPr lang="en-US" dirty="0"/>
              <a:t>Dixon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Irmo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95824" y="4983480"/>
            <a:ext cx="2807479" cy="187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26" y="3078480"/>
            <a:ext cx="2346887" cy="252594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56644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err="1" smtClean="0"/>
              <a:t>Atashanay</a:t>
            </a:r>
            <a:r>
              <a:rPr lang="en-US" dirty="0" smtClean="0"/>
              <a:t> </a:t>
            </a:r>
            <a:r>
              <a:rPr lang="en-US" dirty="0"/>
              <a:t>Eskridge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Irmo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617720"/>
            <a:ext cx="3336260" cy="222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58" y="2758439"/>
            <a:ext cx="1872063" cy="2830741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187836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Darius </a:t>
            </a:r>
            <a:r>
              <a:rPr lang="en-US" dirty="0"/>
              <a:t>Free  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Fairfield Central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9294E571-880F-4325-BF4B-9247D2C7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6AB3DFEC-19D3-492B-A98D-0B6C4D3AA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783293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07" y="2956560"/>
            <a:ext cx="1617475" cy="2337086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err="1" smtClean="0"/>
              <a:t>Nyles</a:t>
            </a:r>
            <a:r>
              <a:rPr lang="en-US" dirty="0" smtClean="0"/>
              <a:t> </a:t>
            </a:r>
            <a:r>
              <a:rPr lang="en-US" dirty="0"/>
              <a:t>Geiger 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Blythewood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9294E571-880F-4325-BF4B-9247D2C7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6AB3DFEC-19D3-492B-A98D-0B6C4D3AA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3" y="4373880"/>
            <a:ext cx="2937519" cy="2653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33" y="3429000"/>
            <a:ext cx="2537725" cy="241701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97035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NaZaria</a:t>
            </a:r>
            <a:r>
              <a:rPr lang="en-US" dirty="0" smtClean="0"/>
              <a:t> </a:t>
            </a:r>
            <a:r>
              <a:rPr lang="en-US" dirty="0"/>
              <a:t>Gerald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White Knoll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5584B7B9-7315-476D-95F3-D05DA246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F5970C4C-5E83-40FE-A6E2-6E48A0A1F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" y="4883940"/>
            <a:ext cx="2956560" cy="197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91" y="3124200"/>
            <a:ext cx="1662389" cy="247797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Jamara</a:t>
            </a:r>
            <a:r>
              <a:rPr lang="en-US" dirty="0" smtClean="0"/>
              <a:t> </a:t>
            </a:r>
            <a:r>
              <a:rPr lang="en-US" dirty="0"/>
              <a:t>Green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Fairfield Central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B9C7EEB4-B933-46F2-B6F4-58DAE73A2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CB183DB7-2F79-45A2-A9F4-13681DDD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693920"/>
            <a:ext cx="3222135" cy="215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81" y="3261360"/>
            <a:ext cx="2920439" cy="255251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Janelle </a:t>
            </a:r>
            <a:r>
              <a:rPr lang="en-US" dirty="0"/>
              <a:t>Green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Fairfield Central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</a:t>
            </a:r>
          </a:p>
        </p:txBody>
      </p:sp>
      <p:pic>
        <p:nvPicPr>
          <p:cNvPr id="4" name="Picture 2" descr="vine3">
            <a:extLst>
              <a:ext uri="{FF2B5EF4-FFF2-40B4-BE49-F238E27FC236}">
                <a16:creationId xmlns="" xmlns:a16="http://schemas.microsoft.com/office/drawing/2014/main" id="{FB1E9825-579A-4D80-B7DE-50BCB166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rc_mi" descr="shutterstock-74469850">
            <a:extLst>
              <a:ext uri="{FF2B5EF4-FFF2-40B4-BE49-F238E27FC236}">
                <a16:creationId xmlns="" xmlns:a16="http://schemas.microsoft.com/office/drawing/2014/main" id="{8747B331-8733-4F75-9CDF-2E558768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831080"/>
            <a:ext cx="3016710" cy="201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96" y="3413760"/>
            <a:ext cx="1884739" cy="2276126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Jordan </a:t>
            </a:r>
            <a:r>
              <a:rPr lang="en-US" dirty="0"/>
              <a:t>Green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Spring Hill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4" name="Picture 2" descr="vine3">
            <a:extLst>
              <a:ext uri="{FF2B5EF4-FFF2-40B4-BE49-F238E27FC236}">
                <a16:creationId xmlns="" xmlns:a16="http://schemas.microsoft.com/office/drawing/2014/main" id="{FB1E9825-579A-4D80-B7DE-50BCB166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rc_mi" descr="shutterstock-74469850">
            <a:extLst>
              <a:ext uri="{FF2B5EF4-FFF2-40B4-BE49-F238E27FC236}">
                <a16:creationId xmlns="" xmlns:a16="http://schemas.microsoft.com/office/drawing/2014/main" id="{8747B331-8733-4F75-9CDF-2E558768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632960"/>
            <a:ext cx="3313435" cy="22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80" y="2819400"/>
            <a:ext cx="1955411" cy="276753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248438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198" y="9366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dirty="0" smtClean="0"/>
              <a:t>Amaya </a:t>
            </a:r>
            <a:r>
              <a:rPr lang="en-US" sz="5400" dirty="0"/>
              <a:t>Banks</a:t>
            </a:r>
            <a:endParaRPr lang="en-US"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89C88C1F-15ED-4AAB-971B-73D0FB4C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678680"/>
            <a:ext cx="3244960" cy="21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38199" y="1920240"/>
            <a:ext cx="10515599" cy="4925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Ridge View High School </a:t>
            </a:r>
          </a:p>
        </p:txBody>
      </p:sp>
      <p:pic>
        <p:nvPicPr>
          <p:cNvPr id="3074" name="Picture 2" descr="vine3">
            <a:extLst>
              <a:ext uri="{FF2B5EF4-FFF2-40B4-BE49-F238E27FC236}">
                <a16:creationId xmlns="" xmlns:a16="http://schemas.microsoft.com/office/drawing/2014/main" id="{9EC99D7E-CD60-4FDE-8F0D-A26526CC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86" y="3017520"/>
            <a:ext cx="2250141" cy="320040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Caleena</a:t>
            </a:r>
            <a:r>
              <a:rPr lang="en-US" dirty="0" smtClean="0"/>
              <a:t> </a:t>
            </a:r>
            <a:r>
              <a:rPr lang="en-US" dirty="0"/>
              <a:t>Greene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Spring Valley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4" name="Picture 2" descr="vine3">
            <a:extLst>
              <a:ext uri="{FF2B5EF4-FFF2-40B4-BE49-F238E27FC236}">
                <a16:creationId xmlns="" xmlns:a16="http://schemas.microsoft.com/office/drawing/2014/main" id="{FB1E9825-579A-4D80-B7DE-50BCB166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rc_mi" descr="shutterstock-74469850">
            <a:extLst>
              <a:ext uri="{FF2B5EF4-FFF2-40B4-BE49-F238E27FC236}">
                <a16:creationId xmlns="" xmlns:a16="http://schemas.microsoft.com/office/drawing/2014/main" id="{8747B331-8733-4F75-9CDF-2E558768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617720"/>
            <a:ext cx="3336260" cy="222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08" y="2773679"/>
            <a:ext cx="1799708" cy="2798019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08889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Sydney </a:t>
            </a:r>
            <a:r>
              <a:rPr lang="en-US" dirty="0"/>
              <a:t>Hannibal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Spring Valley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4" name="Picture 2" descr="vine3">
            <a:extLst>
              <a:ext uri="{FF2B5EF4-FFF2-40B4-BE49-F238E27FC236}">
                <a16:creationId xmlns="" xmlns:a16="http://schemas.microsoft.com/office/drawing/2014/main" id="{FB1E9825-579A-4D80-B7DE-50BCB166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rc_mi" descr="shutterstock-74469850">
            <a:extLst>
              <a:ext uri="{FF2B5EF4-FFF2-40B4-BE49-F238E27FC236}">
                <a16:creationId xmlns="" xmlns:a16="http://schemas.microsoft.com/office/drawing/2014/main" id="{8747B331-8733-4F75-9CDF-2E558768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0" y="4389120"/>
            <a:ext cx="3697655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73" y="2895600"/>
            <a:ext cx="2114464" cy="284373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664627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sv-SE" dirty="0" smtClean="0"/>
              <a:t>Miranda </a:t>
            </a:r>
            <a:r>
              <a:rPr lang="sv-SE" dirty="0"/>
              <a:t>Hurt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sv-SE" dirty="0"/>
              <a:t>Ridge View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4" name="Picture 2" descr="vine3">
            <a:extLst>
              <a:ext uri="{FF2B5EF4-FFF2-40B4-BE49-F238E27FC236}">
                <a16:creationId xmlns="" xmlns:a16="http://schemas.microsoft.com/office/drawing/2014/main" id="{FB1E9825-579A-4D80-B7DE-50BCB166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rc_mi" descr="shutterstock-74469850">
            <a:extLst>
              <a:ext uri="{FF2B5EF4-FFF2-40B4-BE49-F238E27FC236}">
                <a16:creationId xmlns="" xmlns:a16="http://schemas.microsoft.com/office/drawing/2014/main" id="{8747B331-8733-4F75-9CDF-2E558768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328160"/>
            <a:ext cx="3769936" cy="25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159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sv-SE" dirty="0" smtClean="0"/>
              <a:t>Kamryn </a:t>
            </a:r>
            <a:r>
              <a:rPr lang="sv-SE" dirty="0"/>
              <a:t>Jones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sv-SE" dirty="0"/>
              <a:t>Ridge View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4" name="Picture 2" descr="vine3">
            <a:extLst>
              <a:ext uri="{FF2B5EF4-FFF2-40B4-BE49-F238E27FC236}">
                <a16:creationId xmlns="" xmlns:a16="http://schemas.microsoft.com/office/drawing/2014/main" id="{FB1E9825-579A-4D80-B7DE-50BCB166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rc_mi" descr="shutterstock-74469850">
            <a:extLst>
              <a:ext uri="{FF2B5EF4-FFF2-40B4-BE49-F238E27FC236}">
                <a16:creationId xmlns="" xmlns:a16="http://schemas.microsoft.com/office/drawing/2014/main" id="{8747B331-8733-4F75-9CDF-2E558768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678680"/>
            <a:ext cx="3244960" cy="21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3" y="2849879"/>
            <a:ext cx="2108272" cy="2935179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650333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Julian </a:t>
            </a:r>
            <a:r>
              <a:rPr lang="en-US" dirty="0"/>
              <a:t>Jordan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Blythewood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DEE1FF51-F487-49FB-A04C-7CCF94BF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CCE0156B-4434-4454-A3B0-9346AEFC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3" y="4084320"/>
            <a:ext cx="3258019" cy="2943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35" y="3032760"/>
            <a:ext cx="3003102" cy="2077656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Kyrie </a:t>
            </a:r>
            <a:r>
              <a:rPr lang="en-US" dirty="0"/>
              <a:t>Lanham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Spring Valley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DEE1FF51-F487-49FB-A04C-7CCF94BF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85" y="2743199"/>
            <a:ext cx="1900237" cy="2798019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rc_mi" descr="shutterstock-74469850">
            <a:extLst>
              <a:ext uri="{FF2B5EF4-FFF2-40B4-BE49-F238E27FC236}">
                <a16:creationId xmlns="" xmlns:a16="http://schemas.microsoft.com/office/drawing/2014/main" id="{53D981CA-3066-4ABB-B6E4-F6635169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360930"/>
            <a:ext cx="3720856" cy="248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9543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Eliza </a:t>
            </a:r>
            <a:r>
              <a:rPr lang="en-US" dirty="0"/>
              <a:t>Leslie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Dutch Fork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BDF8DBF4-C60C-49F6-A76F-1075E503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53D981CA-3066-4ABB-B6E4-F6635169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602480"/>
            <a:ext cx="3359085" cy="224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06" y="2987040"/>
            <a:ext cx="2361942" cy="292608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Nhandi</a:t>
            </a:r>
            <a:r>
              <a:rPr lang="en-US" dirty="0" smtClean="0"/>
              <a:t> </a:t>
            </a:r>
            <a:r>
              <a:rPr lang="en-US" dirty="0"/>
              <a:t>Long-Shipman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23900" y="1923597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Fairfield Central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C378235E-3553-4AF8-853F-D7591E3E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03C23946-02AF-47C2-9330-05E4D7EF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602480"/>
            <a:ext cx="3359085" cy="224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85" y="3611880"/>
            <a:ext cx="2239536" cy="232837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Essence </a:t>
            </a:r>
            <a:r>
              <a:rPr lang="en-US" dirty="0"/>
              <a:t>Marshall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Westwood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E9F62CB0-8A45-4165-92AB-24A2DE7B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E0FAB903-E182-4226-B01F-57389050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876800"/>
            <a:ext cx="2948235" cy="196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35" y="3078480"/>
            <a:ext cx="1720258" cy="2840006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Jordan </a:t>
            </a:r>
            <a:r>
              <a:rPr lang="en-US" dirty="0"/>
              <a:t>McDowell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Blythewood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EE7010C2-6CBA-424C-A9BF-E1BDE5B8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3509D641-5822-4BC2-998B-782CB0D3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" y="3870960"/>
            <a:ext cx="3021861" cy="273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228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Synovia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Blythewood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556760"/>
            <a:ext cx="3427560" cy="2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989" y="2971799"/>
            <a:ext cx="1481809" cy="2580323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Gabrielle </a:t>
            </a:r>
            <a:r>
              <a:rPr lang="en-US" dirty="0" err="1"/>
              <a:t>McKinzie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Ridge View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698F0E4D-187F-49E1-9D3B-5D9D659D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0DE871EE-4BA1-4FB4-9573-EF2A4A8B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709160"/>
            <a:ext cx="3199310" cy="213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45" y="2773680"/>
            <a:ext cx="2615611" cy="2885726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Morgan </a:t>
            </a:r>
            <a:r>
              <a:rPr lang="en-US" dirty="0"/>
              <a:t>M Miller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Valley High School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3EB81C14-38FB-430C-9F7B-F97B0C1F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" y="4373880"/>
            <a:ext cx="3720480" cy="248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7F1476FB-892A-4900-9F66-5F64A320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85" y="2621279"/>
            <a:ext cx="2665561" cy="2682241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Morgan </a:t>
            </a:r>
            <a:r>
              <a:rPr lang="en-US" dirty="0"/>
              <a:t>S Miller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Westwood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3EB81C14-38FB-430C-9F7B-F97B0C1F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0" y="4450080"/>
            <a:ext cx="3606355" cy="240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7F1476FB-892A-4900-9F66-5F64A320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43" y="2682240"/>
            <a:ext cx="2071018" cy="291084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868299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Kiara </a:t>
            </a:r>
            <a:r>
              <a:rPr lang="en-US" dirty="0"/>
              <a:t>Myers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Ridge View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3EB81C14-38FB-430C-9F7B-F97B0C1F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0" y="4541520"/>
            <a:ext cx="3469405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7F1476FB-892A-4900-9F66-5F64A320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57" y="2773679"/>
            <a:ext cx="2176678" cy="3011379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40161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Jazmin </a:t>
            </a:r>
            <a:r>
              <a:rPr lang="en-US" dirty="0"/>
              <a:t>Perry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Airport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3EB81C14-38FB-430C-9F7B-F97B0C1F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" y="4785360"/>
            <a:ext cx="3104204" cy="20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7F1476FB-892A-4900-9F66-5F64A320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18" y="2575560"/>
            <a:ext cx="2217616" cy="328951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188107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sv-SE" dirty="0" smtClean="0"/>
              <a:t>Kadiedra </a:t>
            </a:r>
            <a:r>
              <a:rPr lang="sv-SE" dirty="0"/>
              <a:t>Porter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sv-SE" dirty="0"/>
              <a:t>Ridge View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3EB81C14-38FB-430C-9F7B-F97B0C1F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" y="4587240"/>
            <a:ext cx="3400930" cy="227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7F1476FB-892A-4900-9F66-5F64A320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77" y="3246120"/>
            <a:ext cx="2017028" cy="2641886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604393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Saibriyya</a:t>
            </a:r>
            <a:r>
              <a:rPr lang="en-US" dirty="0" smtClean="0"/>
              <a:t> </a:t>
            </a:r>
            <a:r>
              <a:rPr lang="en-US" dirty="0" err="1"/>
              <a:t>Pou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Airport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3EB81C14-38FB-430C-9F7B-F97B0C1F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0" y="4632960"/>
            <a:ext cx="3332455" cy="22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7F1476FB-892A-4900-9F66-5F64A320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99" y="2270759"/>
            <a:ext cx="2290153" cy="3438099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561610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Chase </a:t>
            </a:r>
            <a:r>
              <a:rPr lang="en-US" dirty="0"/>
              <a:t>Raymond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Hill 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EE7010C2-6CBA-424C-A9BF-E1BDE5B8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3509D641-5822-4BC2-998B-782CB0D3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3" y="4206240"/>
            <a:ext cx="3123072" cy="282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41" y="2910840"/>
            <a:ext cx="2937753" cy="282849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50164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Makeenie</a:t>
            </a:r>
            <a:r>
              <a:rPr lang="en-US" dirty="0" smtClean="0"/>
              <a:t> </a:t>
            </a:r>
            <a:r>
              <a:rPr lang="en-US" dirty="0"/>
              <a:t>Robinson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Ridge View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48D87463-035C-4F96-B212-9C8CEF30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006D2D2F-CBAF-4363-932E-902DA269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572000"/>
            <a:ext cx="3404735" cy="227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15" y="2819400"/>
            <a:ext cx="2073305" cy="3129566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Savannah </a:t>
            </a:r>
            <a:r>
              <a:rPr lang="en-US" dirty="0"/>
              <a:t>Rogers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Blythewood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48D87463-035C-4F96-B212-9C8CEF30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006D2D2F-CBAF-4363-932E-902DA269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511040"/>
            <a:ext cx="3496035" cy="233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9" y="2651760"/>
            <a:ext cx="3384465" cy="281139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828125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err="1" smtClean="0"/>
              <a:t>Tymia</a:t>
            </a:r>
            <a:r>
              <a:rPr lang="en-US" dirty="0" smtClean="0"/>
              <a:t> </a:t>
            </a:r>
            <a:r>
              <a:rPr lang="en-US" dirty="0"/>
              <a:t>Boles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Dreher 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" y="4282440"/>
            <a:ext cx="3857430" cy="25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52" y="3169919"/>
            <a:ext cx="1927909" cy="2967901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332931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Aya</a:t>
            </a:r>
            <a:r>
              <a:rPr lang="en-US" dirty="0" smtClean="0"/>
              <a:t> </a:t>
            </a:r>
            <a:r>
              <a:rPr lang="en-US" dirty="0"/>
              <a:t>Rose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Richland Northeast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48D87463-035C-4F96-B212-9C8CEF30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006D2D2F-CBAF-4363-932E-902DA269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343400"/>
            <a:ext cx="3747111" cy="250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35" y="2987040"/>
            <a:ext cx="2248209" cy="299613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079400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Jasmine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Rose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Richland One Middle College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48D87463-035C-4F96-B212-9C8CEF30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006D2D2F-CBAF-4363-932E-902DA269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0" y="4419600"/>
            <a:ext cx="365200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21" y="2606040"/>
            <a:ext cx="2185591" cy="3327686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936490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Ra'gin</a:t>
            </a:r>
            <a:r>
              <a:rPr lang="en-US" dirty="0" smtClean="0"/>
              <a:t> </a:t>
            </a:r>
            <a:r>
              <a:rPr lang="en-US" dirty="0"/>
              <a:t>Slater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Irmo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48D87463-035C-4F96-B212-9C8CEF30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006D2D2F-CBAF-4363-932E-902DA269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480560"/>
            <a:ext cx="3541686" cy="236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79" y="2286000"/>
            <a:ext cx="2246814" cy="3068606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78468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Reginald </a:t>
            </a:r>
            <a:r>
              <a:rPr lang="en-US" dirty="0"/>
              <a:t>Smiley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</a:t>
            </a:r>
            <a:r>
              <a:rPr lang="en-US" dirty="0"/>
              <a:t>Hill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EE7010C2-6CBA-424C-A9BF-E1BDE5B8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3509D641-5822-4BC2-998B-782CB0D3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3" y="3931920"/>
            <a:ext cx="3426704" cy="309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70" y="2819400"/>
            <a:ext cx="3263881" cy="288945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195171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Victoriana </a:t>
            </a:r>
            <a:r>
              <a:rPr lang="en-US" dirty="0"/>
              <a:t>Smith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Irmo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9A6BEB6E-A67B-480C-A04E-53B84C9B8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A0E96E4D-5CA8-4F8B-BDB0-2D0383C8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" y="4436215"/>
            <a:ext cx="3627120" cy="242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18" y="2590800"/>
            <a:ext cx="2114808" cy="234696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dirty="0" err="1" smtClean="0"/>
              <a:t>Santasia</a:t>
            </a:r>
            <a:r>
              <a:rPr lang="fr-FR" dirty="0" smtClean="0"/>
              <a:t> </a:t>
            </a:r>
            <a:r>
              <a:rPr lang="fr-FR" dirty="0"/>
              <a:t>Smith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fr-FR" dirty="0"/>
              <a:t>Eau Claire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E3988AFA-E961-44BA-98E4-73BA94080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1436B429-961C-4DBC-BB64-27D20574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861560"/>
            <a:ext cx="2971060" cy="198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6733" y="2407875"/>
            <a:ext cx="1941323" cy="2758485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Lo'Ren</a:t>
            </a:r>
            <a:r>
              <a:rPr lang="en-US" dirty="0" smtClean="0"/>
              <a:t> </a:t>
            </a:r>
            <a:r>
              <a:rPr lang="en-US" dirty="0" err="1"/>
              <a:t>Suber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Richland Northeast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483672D1-2C8E-4E32-9AD5-4FD43D0C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2811D340-C2BD-4370-ADCB-92AB088A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572000"/>
            <a:ext cx="3404735" cy="227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93" y="2739422"/>
            <a:ext cx="1899834" cy="2884138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Anaiah </a:t>
            </a:r>
            <a:r>
              <a:rPr lang="en-US" dirty="0"/>
              <a:t>Thompson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Blythewood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A79AD7EE-4175-478A-B72D-7C46C2EF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A2DADBC3-340E-4726-B02C-1FAB158F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465320"/>
            <a:ext cx="3564511" cy="237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Faith </a:t>
            </a:r>
            <a:r>
              <a:rPr lang="en-US" dirty="0"/>
              <a:t>Thompson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Ridge View 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A79AD7EE-4175-478A-B72D-7C46C2EF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A2DADBC3-340E-4726-B02C-1FAB158F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785360"/>
            <a:ext cx="3085185" cy="205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37" y="2514600"/>
            <a:ext cx="2260716" cy="262128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738493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Otiana</a:t>
            </a:r>
            <a:r>
              <a:rPr lang="en-US" dirty="0" smtClean="0"/>
              <a:t> </a:t>
            </a:r>
            <a:r>
              <a:rPr lang="en-US" dirty="0"/>
              <a:t>Thompson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Ridge View 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A79AD7EE-4175-478A-B72D-7C46C2EF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A2DADBC3-340E-4726-B02C-1FAB158F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0" y="4328160"/>
            <a:ext cx="3788955" cy="252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1435" y="2468835"/>
            <a:ext cx="2116539" cy="3215685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244865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Jaylynn </a:t>
            </a:r>
            <a:r>
              <a:rPr lang="en-US" dirty="0"/>
              <a:t>Brantley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Eau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Claire 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541520"/>
            <a:ext cx="3450385" cy="23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41B9E7C-F6D1-4BA1-8B82-D9B495A83398}"/>
              </a:ext>
            </a:extLst>
          </p:cNvPr>
          <p:cNvSpPr txBox="1"/>
          <p:nvPr/>
        </p:nvSpPr>
        <p:spPr>
          <a:xfrm>
            <a:off x="8370277" y="1825625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23" y="2758439"/>
            <a:ext cx="2199971" cy="3318421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2304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Delaney </a:t>
            </a:r>
            <a:r>
              <a:rPr lang="en-US" dirty="0"/>
              <a:t>Toomer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62001" y="1825625"/>
            <a:ext cx="8519160" cy="355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Spring Valley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EE7010C2-6CBA-424C-A9BF-E1BDE5B8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05" y="2331720"/>
            <a:ext cx="2112036" cy="307848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rc_mi" descr="shutterstock-74469850">
            <a:extLst>
              <a:ext uri="{FF2B5EF4-FFF2-40B4-BE49-F238E27FC236}">
                <a16:creationId xmlns="" xmlns:a16="http://schemas.microsoft.com/office/drawing/2014/main" id="{A2DADBC3-340E-4726-B02C-1FAB158F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" y="4242880"/>
            <a:ext cx="3916680" cy="261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315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Clarissa </a:t>
            </a:r>
            <a:r>
              <a:rPr lang="en-US" dirty="0"/>
              <a:t>Wallace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Dutch Fork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A79AD7EE-4175-478A-B72D-7C46C2EF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A2DADBC3-340E-4726-B02C-1FAB158F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389120"/>
            <a:ext cx="3678636" cy="245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32" y="2103075"/>
            <a:ext cx="2106622" cy="3200445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061627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Taylor </a:t>
            </a:r>
            <a:r>
              <a:rPr lang="en-US" dirty="0"/>
              <a:t>Williams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883921" y="1810385"/>
            <a:ext cx="9479280" cy="3889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Spring Valley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A79AD7EE-4175-478A-B72D-7C46C2EF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A2DADBC3-340E-4726-B02C-1FAB158F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678680"/>
            <a:ext cx="3244960" cy="21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13" y="2236502"/>
            <a:ext cx="2528087" cy="3301063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06035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Lauren </a:t>
            </a:r>
            <a:r>
              <a:rPr lang="en-US" dirty="0"/>
              <a:t>Wilson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</a:pPr>
            <a:r>
              <a:rPr lang="en-US" dirty="0"/>
              <a:t>Ridge View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 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A79AD7EE-4175-478A-B72D-7C46C2EF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A2DADBC3-340E-4726-B02C-1FAB158F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0" y="4434840"/>
            <a:ext cx="3629180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47" y="2240235"/>
            <a:ext cx="2293298" cy="3444285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20145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Marie </a:t>
            </a:r>
            <a:r>
              <a:rPr lang="en-US" dirty="0" smtClean="0"/>
              <a:t>Burns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Blythewood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4" y="4602480"/>
            <a:ext cx="3359085" cy="224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32" y="2758440"/>
            <a:ext cx="2102895" cy="3190089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029044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err="1" smtClean="0"/>
              <a:t>Asyah</a:t>
            </a:r>
            <a:r>
              <a:rPr lang="en-US" dirty="0" smtClean="0"/>
              <a:t> </a:t>
            </a:r>
            <a:r>
              <a:rPr lang="en-US" dirty="0"/>
              <a:t>Caldwell 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Spring Valley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678680"/>
            <a:ext cx="3244960" cy="21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64" y="2880360"/>
            <a:ext cx="2033057" cy="2967900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622631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Breonna </a:t>
            </a:r>
            <a:r>
              <a:rPr lang="en-US" dirty="0"/>
              <a:t>Calhoun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Lower Richland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104385" y="4556760"/>
            <a:ext cx="3427560" cy="2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16" y="3124200"/>
            <a:ext cx="2816587" cy="2763202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776860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6957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 smtClean="0"/>
              <a:t>Kira </a:t>
            </a:r>
            <a:r>
              <a:rPr lang="en-US" dirty="0"/>
              <a:t>Chiles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Blythewood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</a:p>
        </p:txBody>
      </p:sp>
      <p:pic>
        <p:nvPicPr>
          <p:cNvPr id="5" name="Picture 2" descr="vine3">
            <a:extLst>
              <a:ext uri="{FF2B5EF4-FFF2-40B4-BE49-F238E27FC236}">
                <a16:creationId xmlns="" xmlns:a16="http://schemas.microsoft.com/office/drawing/2014/main" id="{315CB75C-0B9A-40AF-AA6F-DB0B266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71" y="230187"/>
            <a:ext cx="6673532" cy="8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rc_mi" descr="shutterstock-74469850">
            <a:extLst>
              <a:ext uri="{FF2B5EF4-FFF2-40B4-BE49-F238E27FC236}">
                <a16:creationId xmlns="" xmlns:a16="http://schemas.microsoft.com/office/drawing/2014/main" id="{B4C00FDC-F8E0-4C46-9054-FCFE702C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156"/>
          <a:stretch>
            <a:fillRect/>
          </a:stretch>
        </p:blipFill>
        <p:spPr bwMode="auto">
          <a:xfrm>
            <a:off x="58664" y="4160520"/>
            <a:ext cx="4040031" cy="26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56" y="2758439"/>
            <a:ext cx="2127203" cy="2885123"/>
          </a:xfrm>
          <a:prstGeom prst="ellipse">
            <a:avLst/>
          </a:prstGeom>
          <a:ln w="19050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998654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>
        <p:fade/>
      </p:transition>
    </mc:Choice>
    <mc:Fallback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7183</TotalTime>
  <Words>275</Words>
  <Application>Microsoft Office PowerPoint</Application>
  <PresentationFormat>Custom</PresentationFormat>
  <Paragraphs>123</Paragraphs>
  <Slides>53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Welcome to </vt:lpstr>
      <vt:lpstr>Amaya Banks</vt:lpstr>
      <vt:lpstr>Synovia  Bell</vt:lpstr>
      <vt:lpstr>Tymia Boles</vt:lpstr>
      <vt:lpstr>Jaylynn Brantley</vt:lpstr>
      <vt:lpstr>Marie Burns</vt:lpstr>
      <vt:lpstr>Asyah Caldwell </vt:lpstr>
      <vt:lpstr>Breonna Calhoun</vt:lpstr>
      <vt:lpstr>Kira Chiles</vt:lpstr>
      <vt:lpstr>Christal Coard</vt:lpstr>
      <vt:lpstr>Abigail Daniel-Perez</vt:lpstr>
      <vt:lpstr>Deborah Dixon</vt:lpstr>
      <vt:lpstr>Atashanay Eskridge</vt:lpstr>
      <vt:lpstr>Darius Free  </vt:lpstr>
      <vt:lpstr>Nyles Geiger </vt:lpstr>
      <vt:lpstr> NaZaria Gerald</vt:lpstr>
      <vt:lpstr> Jamara Green</vt:lpstr>
      <vt:lpstr> Janelle Green</vt:lpstr>
      <vt:lpstr> Jordan Green</vt:lpstr>
      <vt:lpstr> Caleena Greene</vt:lpstr>
      <vt:lpstr> Sydney Hannibal</vt:lpstr>
      <vt:lpstr> Miranda Hurt</vt:lpstr>
      <vt:lpstr> Kamryn Jones</vt:lpstr>
      <vt:lpstr> Julian Jordan</vt:lpstr>
      <vt:lpstr> Kyrie Lanham</vt:lpstr>
      <vt:lpstr> Eliza Leslie</vt:lpstr>
      <vt:lpstr> Nhandi Long-Shipman</vt:lpstr>
      <vt:lpstr> Essence Marshall</vt:lpstr>
      <vt:lpstr> Jordan McDowell</vt:lpstr>
      <vt:lpstr> Gabrielle McKinzie</vt:lpstr>
      <vt:lpstr> Morgan M Miller</vt:lpstr>
      <vt:lpstr> Morgan S Miller</vt:lpstr>
      <vt:lpstr> Kiara Myers</vt:lpstr>
      <vt:lpstr> Jazmin Perry</vt:lpstr>
      <vt:lpstr> Kadiedra Porter</vt:lpstr>
      <vt:lpstr> Saibriyya Pou</vt:lpstr>
      <vt:lpstr> Chase Raymond</vt:lpstr>
      <vt:lpstr> Makeenie Robinson</vt:lpstr>
      <vt:lpstr> Savannah Rogers</vt:lpstr>
      <vt:lpstr> Aya Rose</vt:lpstr>
      <vt:lpstr> Jasmine Rose</vt:lpstr>
      <vt:lpstr> Ra'gin Slater</vt:lpstr>
      <vt:lpstr> Reginald Smiley</vt:lpstr>
      <vt:lpstr> Victoriana Smith</vt:lpstr>
      <vt:lpstr> Santasia Smith</vt:lpstr>
      <vt:lpstr> Lo'Ren Suber</vt:lpstr>
      <vt:lpstr> Anaiah Thompson</vt:lpstr>
      <vt:lpstr> Faith Thompson</vt:lpstr>
      <vt:lpstr> Otiana Thompson</vt:lpstr>
      <vt:lpstr> Delaney Toomer</vt:lpstr>
      <vt:lpstr> Clarissa Wallace</vt:lpstr>
      <vt:lpstr> Taylor Williams</vt:lpstr>
      <vt:lpstr> Lauren Wilson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 Scholarship Recipients</dc:title>
  <dc:creator>Mary</dc:creator>
  <cp:lastModifiedBy>Grammateus</cp:lastModifiedBy>
  <cp:revision>89</cp:revision>
  <dcterms:modified xsi:type="dcterms:W3CDTF">2019-07-20T23:27:55Z</dcterms:modified>
</cp:coreProperties>
</file>